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18"/>
  </p:notesMasterIdLst>
  <p:sldIdLst>
    <p:sldId id="256" r:id="rId5"/>
    <p:sldId id="258" r:id="rId6"/>
    <p:sldId id="262" r:id="rId7"/>
    <p:sldId id="263" r:id="rId8"/>
    <p:sldId id="494" r:id="rId9"/>
    <p:sldId id="452" r:id="rId10"/>
    <p:sldId id="392" r:id="rId11"/>
    <p:sldId id="453" r:id="rId12"/>
    <p:sldId id="477" r:id="rId13"/>
    <p:sldId id="503" r:id="rId14"/>
    <p:sldId id="496" r:id="rId15"/>
    <p:sldId id="504" r:id="rId16"/>
    <p:sldId id="51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453"/>
            <p14:sldId id="477"/>
            <p14:sldId id="503"/>
            <p14:sldId id="496"/>
            <p14:sldId id="504"/>
            <p14:sldId id="511"/>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50" d="100"/>
          <a:sy n="150" d="100"/>
        </p:scale>
        <p:origin x="78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pPr rtl="0"/>
          <a:r>
            <a:rPr lang="nb-NO" dirty="0">
              <a:latin typeface="Avenir Next LT Pro Light"/>
            </a:rPr>
            <a:t>Lesing lesing og lesing</a:t>
          </a:r>
          <a:endParaRPr lang="en-US" dirty="0"/>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pPr rtl="0"/>
          <a:r>
            <a:rPr lang="nb-NO" dirty="0">
              <a:latin typeface="Avenir Next LT Pro Light"/>
            </a:rPr>
            <a:t>Årsplan i norsk 10.trinn: "Læreren skal legge til rette for at elevene utvikler utholdenhet i lesing av lengre tekster".</a:t>
          </a:r>
          <a:endParaRPr lang="en-US" dirty="0">
            <a:latin typeface="Avenir Next LT Pro Light"/>
          </a:endParaRPr>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phldr="0"/>
      <dgm:spPr/>
      <dgm:t>
        <a:bodyPr/>
        <a:lstStyle/>
        <a:p>
          <a:pPr rtl="0"/>
          <a:r>
            <a:rPr lang="nb-NO" dirty="0">
              <a:latin typeface="Avenir Next LT Pro Light"/>
            </a:rPr>
            <a:t>Her trenger vi hjelp. Hvordan øve utholdenhet? Gode forbilder, hvor mange bøker har du lest i år?</a:t>
          </a:r>
          <a:endParaRPr lang="nb-NO" dirty="0"/>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016B823B-1A09-4A09-82DC-8382DECCBF34}" type="pres">
      <dgm:prSet presAssocID="{225ACC3D-72D8-4A0E-8395-2981A45E33CC}" presName="outerComposite" presStyleCnt="0">
        <dgm:presLayoutVars>
          <dgm:chMax val="5"/>
          <dgm:dir/>
          <dgm:resizeHandles val="exact"/>
        </dgm:presLayoutVars>
      </dgm:prSet>
      <dgm:spPr/>
    </dgm:pt>
    <dgm:pt modelId="{73BC43C2-48AA-438D-B8D5-BAD0C081B685}" type="pres">
      <dgm:prSet presAssocID="{225ACC3D-72D8-4A0E-8395-2981A45E33CC}" presName="dummyMaxCanvas" presStyleCnt="0">
        <dgm:presLayoutVars/>
      </dgm:prSet>
      <dgm:spPr/>
    </dgm:pt>
    <dgm:pt modelId="{D595A0B8-3671-4ACD-B007-6AF24863D95A}" type="pres">
      <dgm:prSet presAssocID="{225ACC3D-72D8-4A0E-8395-2981A45E33CC}" presName="ThreeNodes_1" presStyleLbl="node1" presStyleIdx="0" presStyleCnt="3">
        <dgm:presLayoutVars>
          <dgm:bulletEnabled val="1"/>
        </dgm:presLayoutVars>
      </dgm:prSet>
      <dgm:spPr/>
    </dgm:pt>
    <dgm:pt modelId="{6840DB9D-E42D-4C52-ACE9-7F583989733F}" type="pres">
      <dgm:prSet presAssocID="{225ACC3D-72D8-4A0E-8395-2981A45E33CC}" presName="ThreeNodes_2" presStyleLbl="node1" presStyleIdx="1" presStyleCnt="3">
        <dgm:presLayoutVars>
          <dgm:bulletEnabled val="1"/>
        </dgm:presLayoutVars>
      </dgm:prSet>
      <dgm:spPr/>
    </dgm:pt>
    <dgm:pt modelId="{D65793D4-9A7B-46A3-B622-6DD739CF5B32}" type="pres">
      <dgm:prSet presAssocID="{225ACC3D-72D8-4A0E-8395-2981A45E33CC}" presName="ThreeNodes_3" presStyleLbl="node1" presStyleIdx="2" presStyleCnt="3">
        <dgm:presLayoutVars>
          <dgm:bulletEnabled val="1"/>
        </dgm:presLayoutVars>
      </dgm:prSet>
      <dgm:spPr/>
    </dgm:pt>
    <dgm:pt modelId="{1E58901F-CCE8-4CE1-BC74-20337B174E12}" type="pres">
      <dgm:prSet presAssocID="{225ACC3D-72D8-4A0E-8395-2981A45E33CC}" presName="ThreeConn_1-2" presStyleLbl="fgAccFollowNode1" presStyleIdx="0" presStyleCnt="2">
        <dgm:presLayoutVars>
          <dgm:bulletEnabled val="1"/>
        </dgm:presLayoutVars>
      </dgm:prSet>
      <dgm:spPr/>
    </dgm:pt>
    <dgm:pt modelId="{2D0FDB99-04BB-43F6-8148-68F6B07A3144}" type="pres">
      <dgm:prSet presAssocID="{225ACC3D-72D8-4A0E-8395-2981A45E33CC}" presName="ThreeConn_2-3" presStyleLbl="fgAccFollowNode1" presStyleIdx="1" presStyleCnt="2">
        <dgm:presLayoutVars>
          <dgm:bulletEnabled val="1"/>
        </dgm:presLayoutVars>
      </dgm:prSet>
      <dgm:spPr/>
    </dgm:pt>
    <dgm:pt modelId="{D31084D0-0970-411C-806C-E2169A30A0D9}" type="pres">
      <dgm:prSet presAssocID="{225ACC3D-72D8-4A0E-8395-2981A45E33CC}" presName="ThreeNodes_1_text" presStyleLbl="node1" presStyleIdx="2" presStyleCnt="3">
        <dgm:presLayoutVars>
          <dgm:bulletEnabled val="1"/>
        </dgm:presLayoutVars>
      </dgm:prSet>
      <dgm:spPr/>
    </dgm:pt>
    <dgm:pt modelId="{FD5A7883-AFD7-4E4E-B18D-309A0E108592}" type="pres">
      <dgm:prSet presAssocID="{225ACC3D-72D8-4A0E-8395-2981A45E33CC}" presName="ThreeNodes_2_text" presStyleLbl="node1" presStyleIdx="2" presStyleCnt="3">
        <dgm:presLayoutVars>
          <dgm:bulletEnabled val="1"/>
        </dgm:presLayoutVars>
      </dgm:prSet>
      <dgm:spPr/>
    </dgm:pt>
    <dgm:pt modelId="{0441112D-BEF6-4F9D-B760-68ADC26CC317}" type="pres">
      <dgm:prSet presAssocID="{225ACC3D-72D8-4A0E-8395-2981A45E33CC}" presName="ThreeNodes_3_text" presStyleLbl="node1" presStyleIdx="2" presStyleCnt="3">
        <dgm:presLayoutVars>
          <dgm:bulletEnabled val="1"/>
        </dgm:presLayoutVars>
      </dgm:prSet>
      <dgm:spPr/>
    </dgm:pt>
  </dgm:ptLst>
  <dgm:cxnLst>
    <dgm:cxn modelId="{32DA5229-3694-4AC4-BDF5-82BEBA6EA3F5}" srcId="{225ACC3D-72D8-4A0E-8395-2981A45E33CC}" destId="{3F673E7E-2EB8-4764-AAD9-B936AB1FD4EF}" srcOrd="0" destOrd="0" parTransId="{5EB8EF27-3863-4BF8-95D5-A950987BAD38}" sibTransId="{69792C0E-553C-4961-A63E-F23C300D12E7}"/>
    <dgm:cxn modelId="{431D4D32-C925-4FCD-AC7D-887A55D32C9E}" type="presOf" srcId="{03A13510-A558-42E6-AD60-F8470DB94EBB}" destId="{2D0FDB99-04BB-43F6-8148-68F6B07A3144}" srcOrd="0" destOrd="0" presId="urn:microsoft.com/office/officeart/2005/8/layout/vProcess5"/>
    <dgm:cxn modelId="{79EB2768-44E6-4F0E-9D38-3C1535B9287D}" type="presOf" srcId="{599A00F5-4393-4048-949F-72CA4F793D43}" destId="{D65793D4-9A7B-46A3-B622-6DD739CF5B32}" srcOrd="0" destOrd="0" presId="urn:microsoft.com/office/officeart/2005/8/layout/vProcess5"/>
    <dgm:cxn modelId="{1A39DE52-D6A3-4726-9F67-54FA05BBBE29}" type="presOf" srcId="{1304660B-7C29-40A1-83A5-E4F9F36D904E}" destId="{FD5A7883-AFD7-4E4E-B18D-309A0E108592}" srcOrd="1" destOrd="0" presId="urn:microsoft.com/office/officeart/2005/8/layout/vProcess5"/>
    <dgm:cxn modelId="{C65F5DA5-0136-41F6-BCFC-2047228BF04A}" type="presOf" srcId="{3F673E7E-2EB8-4764-AAD9-B936AB1FD4EF}" destId="{D31084D0-0970-411C-806C-E2169A30A0D9}"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E4C4F3C5-E864-4A15-BAE7-F0A9C08C6E6B}" type="presOf" srcId="{69792C0E-553C-4961-A63E-F23C300D12E7}" destId="{1E58901F-CCE8-4CE1-BC74-20337B174E12}" srcOrd="0" destOrd="0" presId="urn:microsoft.com/office/officeart/2005/8/layout/vProcess5"/>
    <dgm:cxn modelId="{2BDFEDC6-4C04-42EE-82A4-1C5BCAB17432}" type="presOf" srcId="{225ACC3D-72D8-4A0E-8395-2981A45E33CC}" destId="{016B823B-1A09-4A09-82DC-8382DECCBF34}" srcOrd="0" destOrd="0" presId="urn:microsoft.com/office/officeart/2005/8/layout/vProcess5"/>
    <dgm:cxn modelId="{298FCBD2-ACD3-4DA6-A46A-030ADB86FFEE}" type="presOf" srcId="{599A00F5-4393-4048-949F-72CA4F793D43}" destId="{0441112D-BEF6-4F9D-B760-68ADC26CC317}" srcOrd="1" destOrd="0" presId="urn:microsoft.com/office/officeart/2005/8/layout/vProcess5"/>
    <dgm:cxn modelId="{3A96F3DC-1B84-4B7C-ACD7-DD39185380C4}" type="presOf" srcId="{1304660B-7C29-40A1-83A5-E4F9F36D904E}" destId="{6840DB9D-E42D-4C52-ACE9-7F583989733F}" srcOrd="0" destOrd="0" presId="urn:microsoft.com/office/officeart/2005/8/layout/vProcess5"/>
    <dgm:cxn modelId="{C17955E1-F947-4756-9A22-52AD45661CD5}" type="presOf" srcId="{3F673E7E-2EB8-4764-AAD9-B936AB1FD4EF}" destId="{D595A0B8-3671-4ACD-B007-6AF24863D95A}" srcOrd="0" destOrd="0" presId="urn:microsoft.com/office/officeart/2005/8/layout/vProcess5"/>
    <dgm:cxn modelId="{D412B597-BFD9-45CB-AAFC-2C05898A91F7}" type="presParOf" srcId="{016B823B-1A09-4A09-82DC-8382DECCBF34}" destId="{73BC43C2-48AA-438D-B8D5-BAD0C081B685}" srcOrd="0" destOrd="0" presId="urn:microsoft.com/office/officeart/2005/8/layout/vProcess5"/>
    <dgm:cxn modelId="{5B1690CA-1B50-497D-85B9-C1D9EDB465DD}" type="presParOf" srcId="{016B823B-1A09-4A09-82DC-8382DECCBF34}" destId="{D595A0B8-3671-4ACD-B007-6AF24863D95A}" srcOrd="1" destOrd="0" presId="urn:microsoft.com/office/officeart/2005/8/layout/vProcess5"/>
    <dgm:cxn modelId="{98F08AE8-8284-44E6-BE16-7287E3498F35}" type="presParOf" srcId="{016B823B-1A09-4A09-82DC-8382DECCBF34}" destId="{6840DB9D-E42D-4C52-ACE9-7F583989733F}" srcOrd="2" destOrd="0" presId="urn:microsoft.com/office/officeart/2005/8/layout/vProcess5"/>
    <dgm:cxn modelId="{05904AF5-9AD3-4984-95E4-6B7AB405316C}" type="presParOf" srcId="{016B823B-1A09-4A09-82DC-8382DECCBF34}" destId="{D65793D4-9A7B-46A3-B622-6DD739CF5B32}" srcOrd="3" destOrd="0" presId="urn:microsoft.com/office/officeart/2005/8/layout/vProcess5"/>
    <dgm:cxn modelId="{43463A3D-B1F4-4C0B-B686-6D8859C22301}" type="presParOf" srcId="{016B823B-1A09-4A09-82DC-8382DECCBF34}" destId="{1E58901F-CCE8-4CE1-BC74-20337B174E12}" srcOrd="4" destOrd="0" presId="urn:microsoft.com/office/officeart/2005/8/layout/vProcess5"/>
    <dgm:cxn modelId="{B48E0973-A675-4448-9DEC-F22CCE566F47}" type="presParOf" srcId="{016B823B-1A09-4A09-82DC-8382DECCBF34}" destId="{2D0FDB99-04BB-43F6-8148-68F6B07A3144}" srcOrd="5" destOrd="0" presId="urn:microsoft.com/office/officeart/2005/8/layout/vProcess5"/>
    <dgm:cxn modelId="{B8EF3010-6F4C-4A79-B88C-E763E5529B68}" type="presParOf" srcId="{016B823B-1A09-4A09-82DC-8382DECCBF34}" destId="{D31084D0-0970-411C-806C-E2169A30A0D9}" srcOrd="6" destOrd="0" presId="urn:microsoft.com/office/officeart/2005/8/layout/vProcess5"/>
    <dgm:cxn modelId="{231624ED-F06E-46C5-8113-67280EF88B42}" type="presParOf" srcId="{016B823B-1A09-4A09-82DC-8382DECCBF34}" destId="{FD5A7883-AFD7-4E4E-B18D-309A0E108592}" srcOrd="7" destOrd="0" presId="urn:microsoft.com/office/officeart/2005/8/layout/vProcess5"/>
    <dgm:cxn modelId="{CC5DC4E2-A0BB-40B0-94AB-ADE70E3BBFF5}" type="presParOf" srcId="{016B823B-1A09-4A09-82DC-8382DECCBF34}" destId="{0441112D-BEF6-4F9D-B760-68ADC26CC31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5A0B8-3671-4ACD-B007-6AF24863D95A}">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Lesing lesing og lesing</a:t>
          </a:r>
          <a:endParaRPr lang="en-US" sz="2200" kern="1200" dirty="0"/>
        </a:p>
      </dsp:txBody>
      <dsp:txXfrm>
        <a:off x="34893" y="34893"/>
        <a:ext cx="7722888" cy="1121544"/>
      </dsp:txXfrm>
    </dsp:sp>
    <dsp:sp modelId="{6840DB9D-E42D-4C52-ACE9-7F583989733F}">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Årsplan i norsk 10.trinn: "Læreren skal legge til rette for at elevene utvikler utholdenhet i lesing av lengre tekster".</a:t>
          </a:r>
          <a:endParaRPr lang="en-US" sz="2200" kern="1200" dirty="0">
            <a:latin typeface="Avenir Next LT Pro Light"/>
          </a:endParaRPr>
        </a:p>
      </dsp:txBody>
      <dsp:txXfrm>
        <a:off x="829754" y="1424778"/>
        <a:ext cx="7369415" cy="1121544"/>
      </dsp:txXfrm>
    </dsp:sp>
    <dsp:sp modelId="{D65793D4-9A7B-46A3-B622-6DD739CF5B32}">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Her trenger vi hjelp. Hvordan øve utholdenhet? Gode forbilder, hvor mange bøker har du lest i år?</a:t>
          </a:r>
          <a:endParaRPr lang="nb-NO" sz="2200" kern="1200" dirty="0"/>
        </a:p>
      </dsp:txBody>
      <dsp:txXfrm>
        <a:off x="1624615" y="2814663"/>
        <a:ext cx="7369415" cy="1121544"/>
      </dsp:txXfrm>
    </dsp:sp>
    <dsp:sp modelId="{1E58901F-CCE8-4CE1-BC74-20337B174E12}">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2D0FDB99-04BB-43F6-8148-68F6B07A3144}">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9</a:t>
            </a:fld>
            <a:endParaRPr lang="nb-NO"/>
          </a:p>
        </p:txBody>
      </p:sp>
    </p:spTree>
    <p:extLst>
      <p:ext uri="{BB962C8B-B14F-4D97-AF65-F5344CB8AC3E}">
        <p14:creationId xmlns:p14="http://schemas.microsoft.com/office/powerpoint/2010/main" val="219045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dirty="0">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dirty="0"/>
              <a:t>Ledelse:</a:t>
            </a:r>
            <a:endParaRPr lang="en-US" dirty="0"/>
          </a:p>
          <a:p>
            <a:pPr marL="0" indent="0">
              <a:buNone/>
            </a:pPr>
            <a:r>
              <a:rPr lang="nb-NO" sz="1200" dirty="0"/>
              <a:t>Rektor: Nina Liholm</a:t>
            </a:r>
          </a:p>
          <a:p>
            <a:pPr marL="0" indent="0">
              <a:buNone/>
            </a:pPr>
            <a:r>
              <a:rPr lang="nb-NO" sz="1200" dirty="0"/>
              <a:t>Assisterende rektor: 7-10: Carine Holt</a:t>
            </a:r>
          </a:p>
          <a:p>
            <a:pPr marL="0" indent="0">
              <a:buNone/>
            </a:pPr>
            <a:r>
              <a:rPr lang="nb-NO" sz="1200" dirty="0"/>
              <a:t>Undervisningsinspektør 1-6: Guro Trefall</a:t>
            </a:r>
          </a:p>
          <a:p>
            <a:r>
              <a:rPr lang="nb-NO" dirty="0"/>
              <a:t>Sosiallærer og rådgiver: </a:t>
            </a:r>
          </a:p>
          <a:p>
            <a:pPr marL="0" indent="0">
              <a:buNone/>
            </a:pPr>
            <a:r>
              <a:rPr lang="nb-NO" sz="1200" dirty="0"/>
              <a:t>1-6: Jon-Fredrik Hersleth</a:t>
            </a:r>
          </a:p>
          <a:p>
            <a:pPr marL="0" indent="0">
              <a:buNone/>
            </a:pPr>
            <a:r>
              <a:rPr lang="nb-NO" sz="1200" dirty="0"/>
              <a:t>7-10: Marianne Skants</a:t>
            </a:r>
          </a:p>
          <a:p>
            <a:pPr marL="0" indent="0">
              <a:buNone/>
            </a:pPr>
            <a:r>
              <a:rPr lang="nb-NO" sz="1200" dirty="0"/>
              <a:t>Karriereveileder på 10.trinn: Ingrid Eikaas</a:t>
            </a:r>
          </a:p>
          <a:p>
            <a:pPr marL="0" indent="0">
              <a:buNone/>
            </a:pPr>
            <a:endParaRPr lang="nb-NO" dirty="0"/>
          </a:p>
          <a:p>
            <a:pPr marL="0" indent="0">
              <a:buNone/>
            </a:pPr>
            <a:endParaRPr lang="nb-NO" dirty="0"/>
          </a:p>
          <a:p>
            <a:pPr marL="0" indent="0">
              <a:buNone/>
            </a:pPr>
            <a:endParaRPr lang="nb-NO" dirty="0"/>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503504"/>
            <a:ext cx="4815626" cy="3837194"/>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t>Ansatte på trinn:</a:t>
            </a:r>
            <a:endParaRPr lang="en-US" dirty="0"/>
          </a:p>
          <a:p>
            <a:pPr marL="0" indent="0">
              <a:buNone/>
            </a:pPr>
            <a:r>
              <a:rPr lang="nb-NO" sz="1200" dirty="0"/>
              <a:t>7.trinn: Pernille, Anders, Morten, Marie, </a:t>
            </a:r>
            <a:r>
              <a:rPr lang="nb-NO" sz="1200" dirty="0" err="1"/>
              <a:t>Dilan</a:t>
            </a:r>
            <a:endParaRPr lang="nb-NO" sz="1200" dirty="0"/>
          </a:p>
          <a:p>
            <a:pPr marL="0" indent="0">
              <a:buNone/>
            </a:pPr>
            <a:r>
              <a:rPr lang="nb-NO" sz="1200" dirty="0"/>
              <a:t>8. trinn: Marte, Christian, Synne, Victoria, Ane, Daniel, Melek, Jaran</a:t>
            </a:r>
          </a:p>
          <a:p>
            <a:pPr marL="0" indent="0">
              <a:buNone/>
            </a:pPr>
            <a:r>
              <a:rPr lang="nb-NO" sz="1200" dirty="0"/>
              <a:t>9.trinn: Magnus E, Magnus A, Hilda, Petter, Chau og Kjellaug. </a:t>
            </a:r>
          </a:p>
          <a:p>
            <a:pPr marL="0" indent="0">
              <a:buNone/>
            </a:pPr>
            <a:r>
              <a:rPr lang="nb-NO" sz="1200" dirty="0"/>
              <a:t>10. trinn: Bjørn Arne, Gyrid, Janne, Ingrid, Janicke og Gøril</a:t>
            </a:r>
          </a:p>
          <a:p>
            <a:pPr marL="0" indent="0">
              <a:buNone/>
            </a:pPr>
            <a:endParaRPr lang="nb-NO" sz="1200" dirty="0"/>
          </a:p>
          <a:p>
            <a:pPr marL="0" indent="0">
              <a:buNone/>
            </a:pPr>
            <a:r>
              <a:rPr lang="nb-NO" sz="1200" dirty="0"/>
              <a:t>Musikk: Carina</a:t>
            </a:r>
            <a:br>
              <a:rPr lang="nb-NO" sz="1200" dirty="0"/>
            </a:br>
            <a:r>
              <a:rPr lang="nb-NO" sz="1200" dirty="0"/>
              <a:t>Mat og helse: Janne og Synne (9.trinn)</a:t>
            </a:r>
            <a:br>
              <a:rPr lang="nb-NO" sz="1200" dirty="0"/>
            </a:br>
            <a:r>
              <a:rPr lang="nb-NO" sz="1200" dirty="0"/>
              <a:t>K&amp;H: Kari, Gina, Line og Rebecca.</a:t>
            </a:r>
          </a:p>
          <a:p>
            <a:pPr marL="0" indent="0">
              <a:buNone/>
            </a:pPr>
            <a:endParaRPr lang="nb-NO" sz="1200" dirty="0"/>
          </a:p>
          <a:p>
            <a:r>
              <a:rPr lang="nb-NO" sz="1200" dirty="0"/>
              <a:t>Skolehelsetjenesten: Oda og Miriam</a:t>
            </a:r>
          </a:p>
          <a:p>
            <a:pPr marL="0" indent="0">
              <a:buNone/>
            </a:pPr>
            <a:endParaRPr lang="nb-NO" sz="12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dirty="0">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dirty="0"/>
              <a:t>Møte presis</a:t>
            </a:r>
          </a:p>
          <a:p>
            <a:r>
              <a:rPr lang="nb-NO" dirty="0"/>
              <a:t>Stille på skolen med nødvendig utstyr (her trenger elevene hjelp av både dere og oss)</a:t>
            </a:r>
          </a:p>
          <a:p>
            <a:r>
              <a:rPr lang="nb-NO" dirty="0"/>
              <a:t>Snakke hyggelig til og med hverandre</a:t>
            </a:r>
          </a:p>
          <a:p>
            <a:r>
              <a:rPr lang="nb-NO" dirty="0"/>
              <a:t>Være rause med hverandre</a:t>
            </a:r>
          </a:p>
          <a:p>
            <a:r>
              <a:rPr lang="nb-NO" dirty="0"/>
              <a:t>Bidra til et godt klasse- og skolemiljø</a:t>
            </a:r>
          </a:p>
          <a:p>
            <a:r>
              <a:rPr lang="nb-NO" dirty="0"/>
              <a:t>Ta vare på skolens eiendeler og miljø: erstatning forekommer ved bevisst ødelegging. Dette gjelder spesielt PC. </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lnSpcReduction="10000"/>
          </a:bodyPr>
          <a:lstStyle/>
          <a:p>
            <a:r>
              <a:rPr lang="nb-NO" sz="1700" dirty="0"/>
              <a:t>En Mobilfri skole</a:t>
            </a:r>
          </a:p>
          <a:p>
            <a:r>
              <a:rPr lang="nb-NO" sz="1700" dirty="0"/>
              <a:t>Mobil blir samlet inn hver dag</a:t>
            </a:r>
          </a:p>
          <a:p>
            <a:r>
              <a:rPr lang="nb-NO" sz="1700" dirty="0"/>
              <a:t>Dere kan ringe kontoret hvis det er beskjeder som må gis</a:t>
            </a:r>
          </a:p>
          <a:p>
            <a:pPr>
              <a:buFont typeface="Arial,Sans-Serif" panose="020B0604020202020204" pitchFamily="34" charset="0"/>
            </a:pPr>
            <a:r>
              <a:rPr lang="nb-NO" sz="1300" dirty="0"/>
              <a:t>Eget skjema for medisinhåndtering (laste ned fra skolen hjemmeside og levere til skolen) </a:t>
            </a:r>
            <a:r>
              <a:rPr lang="nb-NO" sz="1300" dirty="0">
                <a:hlinkClick r:id="rId3"/>
              </a:rPr>
              <a:t>Medisinhåndtering</a:t>
            </a:r>
            <a:endParaRPr lang="nb-NO" sz="1300" dirty="0"/>
          </a:p>
          <a:p>
            <a:pPr marL="0" indent="0">
              <a:buNone/>
            </a:pPr>
            <a:endParaRPr lang="en-US" sz="1300" dirty="0">
              <a:latin typeface="Calibri"/>
              <a:ea typeface="Calibri"/>
              <a:cs typeface="Calibri"/>
            </a:endParaRPr>
          </a:p>
          <a:p>
            <a:pPr>
              <a:buFont typeface="Arial,Sans-Serif" panose="020B0604020202020204" pitchFamily="34" charset="0"/>
            </a:pPr>
            <a:r>
              <a:rPr lang="nb-NO" sz="1100" b="1" dirty="0"/>
              <a:t>Digitalt samtykke i Portalen. Alle må svare ut disse (fotografering, </a:t>
            </a:r>
            <a:r>
              <a:rPr lang="nb-NO" sz="1100" b="1" dirty="0" err="1"/>
              <a:t>jodtabletter</a:t>
            </a:r>
            <a:r>
              <a:rPr lang="nb-NO" sz="1100" b="1" dirty="0"/>
              <a:t>, overføring av informasjon ved skolebytte</a:t>
            </a:r>
            <a:endParaRPr lang="en-US" b="1" dirty="0"/>
          </a:p>
          <a:p>
            <a:pPr marL="0" indent="0">
              <a:buNone/>
            </a:pPr>
            <a:r>
              <a:rPr lang="nb-NO" sz="1100" dirty="0"/>
              <a:t> etc.) </a:t>
            </a:r>
            <a:endParaRPr lang="en-US" dirty="0"/>
          </a:p>
          <a:p>
            <a:endParaRPr lang="en-US" dirty="0"/>
          </a:p>
          <a:p>
            <a:endParaRPr lang="en-US" dirty="0"/>
          </a:p>
          <a:p>
            <a:endParaRPr lang="en-US" dirty="0"/>
          </a:p>
          <a:p>
            <a:endParaRPr lang="nb-NO" sz="1700" dirty="0"/>
          </a:p>
          <a:p>
            <a:endParaRPr lang="nb-NO" sz="1700" dirty="0"/>
          </a:p>
          <a:p>
            <a:endParaRPr lang="nb-NO" dirty="0"/>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dirty="0"/>
          </a:p>
          <a:p>
            <a:r>
              <a:rPr lang="nb-NO" sz="1700" dirty="0"/>
              <a:t>Adresseendring: skjer automatisk når dere registrerer ny adresse i Folkeregisteret</a:t>
            </a:r>
          </a:p>
          <a:p>
            <a:r>
              <a:rPr lang="nb-NO" sz="1700" dirty="0">
                <a:latin typeface="Avenir Next LT Pro Light"/>
              </a:rPr>
              <a:t>Fotografering </a:t>
            </a:r>
            <a:r>
              <a:rPr lang="nb-NO" sz="1700" dirty="0">
                <a:latin typeface="Avenir Next LT Pro Light"/>
                <a:ea typeface="+mj-lt"/>
                <a:cs typeface="+mj-lt"/>
              </a:rPr>
              <a:t>5</a:t>
            </a:r>
            <a:r>
              <a:rPr lang="nb-NO" sz="1700" dirty="0">
                <a:ea typeface="+mj-lt"/>
                <a:cs typeface="+mj-lt"/>
              </a:rPr>
              <a:t>-8. oktober 2026</a:t>
            </a:r>
          </a:p>
          <a:p>
            <a:pPr>
              <a:buFont typeface="Arial"/>
              <a:buChar char="•"/>
            </a:pPr>
            <a:r>
              <a:rPr lang="nb-NO" sz="1700" dirty="0">
                <a:latin typeface="Avenir Next LT Pro"/>
              </a:rPr>
              <a:t>Utleie gratis mandag- torsdag ved arrangementer for hele klassen – bygge klassemiljø. Lenke til søknad på hjemmesiden </a:t>
            </a:r>
            <a:r>
              <a:rPr lang="nb-NO" sz="1700" dirty="0">
                <a:hlinkClick r:id="rId5"/>
              </a:rPr>
              <a:t>Utlån og utleie av lokaler</a:t>
            </a:r>
            <a:endParaRPr lang="nb-NO" sz="2200" dirty="0"/>
          </a:p>
          <a:p>
            <a:pPr marL="228600" lvl="1" indent="0">
              <a:buNone/>
            </a:pPr>
            <a:br>
              <a:rPr lang="en-US" dirty="0"/>
            </a:br>
            <a:endParaRPr lang="en-US" dirty="0"/>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dirty="0" err="1"/>
              <a:t>Kontakt</a:t>
            </a:r>
            <a:r>
              <a:rPr lang="en-US" sz="1600" dirty="0"/>
              <a:t> med </a:t>
            </a:r>
            <a:r>
              <a:rPr lang="en-US" sz="1600" dirty="0" err="1"/>
              <a:t>lærere</a:t>
            </a:r>
            <a:r>
              <a:rPr lang="en-US" sz="1600" dirty="0"/>
              <a:t> </a:t>
            </a:r>
            <a:r>
              <a:rPr lang="en-US" sz="1600" dirty="0" err="1"/>
              <a:t>foregår</a:t>
            </a:r>
            <a:r>
              <a:rPr lang="en-US" sz="1600" dirty="0"/>
              <a:t> via </a:t>
            </a:r>
            <a:r>
              <a:rPr lang="en-US" sz="1600" dirty="0" err="1"/>
              <a:t>skolemelding</a:t>
            </a:r>
            <a:r>
              <a:rPr lang="en-US" sz="1600" dirty="0"/>
              <a:t> </a:t>
            </a:r>
            <a:r>
              <a:rPr lang="en-US" sz="1600" dirty="0" err="1"/>
              <a:t>som</a:t>
            </a:r>
            <a:r>
              <a:rPr lang="en-US" sz="1600" dirty="0"/>
              <a:t> </a:t>
            </a:r>
            <a:r>
              <a:rPr lang="en-US" sz="1600" dirty="0" err="1"/>
              <a:t>tidligere</a:t>
            </a:r>
            <a:r>
              <a:rPr lang="en-US" sz="1600" dirty="0"/>
              <a:t> (</a:t>
            </a:r>
            <a:r>
              <a:rPr lang="en-US" sz="1600" dirty="0" err="1"/>
              <a:t>skolemelding</a:t>
            </a:r>
            <a:r>
              <a:rPr lang="en-US" sz="1600" dirty="0"/>
              <a:t> </a:t>
            </a:r>
            <a:r>
              <a:rPr lang="en-US" sz="1600" dirty="0" err="1"/>
              <a:t>foreldre</a:t>
            </a:r>
            <a:r>
              <a:rPr lang="en-US" sz="1600" dirty="0"/>
              <a:t>) </a:t>
            </a:r>
          </a:p>
          <a:p>
            <a:pPr>
              <a:lnSpc>
                <a:spcPct val="120000"/>
              </a:lnSpc>
            </a:pPr>
            <a:r>
              <a:rPr lang="en-US" sz="1600" dirty="0"/>
              <a:t>Her </a:t>
            </a:r>
            <a:r>
              <a:rPr lang="en-US" sz="1600" dirty="0" err="1"/>
              <a:t>kan</a:t>
            </a:r>
            <a:r>
              <a:rPr lang="en-US" sz="1600" dirty="0"/>
              <a:t> man </a:t>
            </a:r>
            <a:r>
              <a:rPr lang="en-US" sz="1600" dirty="0" err="1"/>
              <a:t>kommunisere</a:t>
            </a:r>
            <a:r>
              <a:rPr lang="en-US" sz="1600" dirty="0"/>
              <a:t> </a:t>
            </a:r>
            <a:r>
              <a:rPr lang="en-US" sz="1600" dirty="0" err="1"/>
              <a:t>mellom</a:t>
            </a:r>
            <a:r>
              <a:rPr lang="en-US" sz="1600" dirty="0"/>
              <a:t> skole-</a:t>
            </a:r>
            <a:r>
              <a:rPr lang="en-US" sz="1600" dirty="0" err="1"/>
              <a:t>hjem</a:t>
            </a:r>
            <a:endParaRPr lang="en-US" sz="1600" dirty="0"/>
          </a:p>
          <a:p>
            <a:pPr>
              <a:lnSpc>
                <a:spcPct val="120000"/>
              </a:lnSpc>
            </a:pPr>
            <a:r>
              <a:rPr lang="en-US" sz="1600" dirty="0"/>
              <a:t>Her melder man </a:t>
            </a:r>
            <a:r>
              <a:rPr lang="en-US" sz="1600" dirty="0" err="1"/>
              <a:t>fravær</a:t>
            </a:r>
            <a:r>
              <a:rPr lang="en-US" sz="1600" dirty="0"/>
              <a:t> </a:t>
            </a:r>
            <a:r>
              <a:rPr lang="en-US" sz="1600" dirty="0" err="1"/>
              <a:t>ved</a:t>
            </a:r>
            <a:r>
              <a:rPr lang="en-US" sz="1600" dirty="0"/>
              <a:t> </a:t>
            </a:r>
            <a:r>
              <a:rPr lang="en-US" sz="1600" dirty="0" err="1"/>
              <a:t>sykdom</a:t>
            </a:r>
            <a:r>
              <a:rPr lang="en-US" sz="1600" dirty="0"/>
              <a:t>/ </a:t>
            </a:r>
            <a:r>
              <a:rPr lang="en-US" sz="1600" dirty="0" err="1"/>
              <a:t>legebesøk</a:t>
            </a:r>
            <a:r>
              <a:rPr lang="en-US" sz="1600" dirty="0"/>
              <a:t> </a:t>
            </a:r>
            <a:r>
              <a:rPr lang="en-US" sz="1600" dirty="0" err="1"/>
              <a:t>etc</a:t>
            </a:r>
            <a:endParaRPr lang="en-US" sz="1600" dirty="0"/>
          </a:p>
          <a:p>
            <a:pPr>
              <a:lnSpc>
                <a:spcPct val="120000"/>
              </a:lnSpc>
            </a:pPr>
            <a:r>
              <a:rPr lang="en-US" sz="1600" b="1" dirty="0"/>
              <a:t>Regler </a:t>
            </a:r>
            <a:r>
              <a:rPr lang="en-US" sz="1600" b="1" dirty="0" err="1"/>
              <a:t>fravær</a:t>
            </a:r>
            <a:r>
              <a:rPr lang="en-US" sz="1600" b="1" dirty="0"/>
              <a:t>:</a:t>
            </a:r>
          </a:p>
          <a:p>
            <a:pPr marL="0" indent="0">
              <a:lnSpc>
                <a:spcPct val="120000"/>
              </a:lnSpc>
              <a:buNone/>
            </a:pPr>
            <a:r>
              <a:rPr lang="en-US" sz="1600" dirty="0"/>
              <a:t>En </a:t>
            </a:r>
            <a:r>
              <a:rPr lang="en-US" sz="1600" dirty="0" err="1"/>
              <a:t>dag</a:t>
            </a:r>
            <a:r>
              <a:rPr lang="en-US" sz="1600" dirty="0"/>
              <a:t> med </a:t>
            </a:r>
            <a:r>
              <a:rPr lang="en-US" sz="1600" dirty="0" err="1"/>
              <a:t>fravær</a:t>
            </a:r>
            <a:r>
              <a:rPr lang="en-US" sz="1600" dirty="0"/>
              <a:t> </a:t>
            </a:r>
            <a:r>
              <a:rPr lang="en-US" sz="1600" dirty="0" err="1"/>
              <a:t>meldes</a:t>
            </a:r>
            <a:r>
              <a:rPr lang="en-US" sz="1600" dirty="0"/>
              <a:t> </a:t>
            </a:r>
            <a:r>
              <a:rPr lang="en-US" sz="1600" dirty="0" err="1"/>
              <a:t>til</a:t>
            </a:r>
            <a:r>
              <a:rPr lang="en-US" sz="1600" dirty="0"/>
              <a:t> </a:t>
            </a:r>
            <a:r>
              <a:rPr lang="en-US" sz="1600" dirty="0" err="1"/>
              <a:t>kontaktlærer</a:t>
            </a:r>
            <a:r>
              <a:rPr lang="en-US" sz="1600" dirty="0"/>
              <a:t>, og </a:t>
            </a:r>
            <a:r>
              <a:rPr lang="en-US" sz="1600" dirty="0" err="1"/>
              <a:t>kontaktlærer</a:t>
            </a:r>
            <a:r>
              <a:rPr lang="en-US" sz="1600" dirty="0"/>
              <a:t> </a:t>
            </a:r>
            <a:r>
              <a:rPr lang="en-US" sz="1600" dirty="0" err="1"/>
              <a:t>kan</a:t>
            </a:r>
            <a:r>
              <a:rPr lang="en-US" sz="1600" dirty="0"/>
              <a:t> </a:t>
            </a:r>
            <a:r>
              <a:rPr lang="en-US" sz="1600" dirty="0" err="1"/>
              <a:t>gi</a:t>
            </a:r>
            <a:r>
              <a:rPr lang="en-US" sz="1600" dirty="0"/>
              <a:t> </a:t>
            </a:r>
            <a:r>
              <a:rPr lang="en-US" sz="1600" dirty="0" err="1"/>
              <a:t>permisjon</a:t>
            </a:r>
            <a:r>
              <a:rPr lang="en-US" sz="1600" dirty="0"/>
              <a:t> for </a:t>
            </a:r>
            <a:r>
              <a:rPr lang="en-US" sz="1600" dirty="0" err="1"/>
              <a:t>opp</a:t>
            </a:r>
            <a:r>
              <a:rPr lang="en-US" sz="1600" dirty="0"/>
              <a:t> </a:t>
            </a:r>
            <a:r>
              <a:rPr lang="en-US" sz="1600" dirty="0" err="1"/>
              <a:t>til</a:t>
            </a:r>
            <a:r>
              <a:rPr lang="en-US" sz="1600" dirty="0"/>
              <a:t> </a:t>
            </a:r>
            <a:r>
              <a:rPr lang="en-US" sz="1600" dirty="0" err="1"/>
              <a:t>en</a:t>
            </a:r>
            <a:r>
              <a:rPr lang="en-US" sz="1600" dirty="0"/>
              <a:t> </a:t>
            </a:r>
            <a:r>
              <a:rPr lang="en-US" sz="1600" dirty="0" err="1"/>
              <a:t>dag</a:t>
            </a:r>
            <a:r>
              <a:rPr lang="en-US" sz="1600" dirty="0"/>
              <a:t> </a:t>
            </a:r>
            <a:r>
              <a:rPr lang="en-US" sz="1600" dirty="0" err="1"/>
              <a:t>fravær</a:t>
            </a:r>
            <a:r>
              <a:rPr lang="en-US" sz="1600" dirty="0"/>
              <a:t>.</a:t>
            </a:r>
          </a:p>
          <a:p>
            <a:pPr marL="0" indent="0">
              <a:lnSpc>
                <a:spcPct val="120000"/>
              </a:lnSpc>
              <a:buNone/>
            </a:pPr>
            <a:r>
              <a:rPr lang="en-US" sz="1600" dirty="0" err="1"/>
              <a:t>Fravær</a:t>
            </a:r>
            <a:r>
              <a:rPr lang="en-US" sz="1600" dirty="0"/>
              <a:t> over </a:t>
            </a:r>
            <a:r>
              <a:rPr lang="en-US" sz="1600" dirty="0" err="1"/>
              <a:t>en</a:t>
            </a:r>
            <a:r>
              <a:rPr lang="en-US" sz="1600" dirty="0"/>
              <a:t> </a:t>
            </a:r>
            <a:r>
              <a:rPr lang="en-US" sz="1600" dirty="0" err="1"/>
              <a:t>dag</a:t>
            </a:r>
            <a:r>
              <a:rPr lang="en-US" sz="1600" dirty="0"/>
              <a:t> </a:t>
            </a:r>
            <a:r>
              <a:rPr lang="en-US" sz="1600" dirty="0" err="1"/>
              <a:t>må</a:t>
            </a:r>
            <a:r>
              <a:rPr lang="en-US" sz="1600" dirty="0"/>
              <a:t> </a:t>
            </a:r>
            <a:r>
              <a:rPr lang="en-US" sz="1600" dirty="0" err="1"/>
              <a:t>søkes</a:t>
            </a:r>
            <a:r>
              <a:rPr lang="en-US" sz="1600" dirty="0"/>
              <a:t> om </a:t>
            </a:r>
            <a:r>
              <a:rPr lang="en-US" sz="1600" dirty="0" err="1"/>
              <a:t>til</a:t>
            </a:r>
            <a:r>
              <a:rPr lang="en-US" sz="1600" dirty="0"/>
              <a:t> </a:t>
            </a:r>
            <a:r>
              <a:rPr lang="en-US" sz="1600" dirty="0" err="1"/>
              <a:t>rektor</a:t>
            </a:r>
            <a:r>
              <a:rPr lang="en-US" sz="1600" dirty="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dirty="0"/>
            </a:br>
            <a:br>
              <a:rPr lang="nb-NO" dirty="0"/>
            </a:br>
            <a:br>
              <a:rPr lang="nb-NO" dirty="0"/>
            </a:br>
            <a:br>
              <a:rPr lang="nb-NO" dirty="0"/>
            </a:br>
            <a:r>
              <a:rPr lang="nb-NO" sz="1600" dirty="0"/>
              <a:t>Skolen skal følge hver enkelt elevs faglige og sosiale utvikling</a:t>
            </a:r>
            <a:br>
              <a:rPr lang="nb-NO" dirty="0"/>
            </a:br>
            <a:endParaRPr lang="nb-NO" dirty="0"/>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dirty="0"/>
          </a:p>
          <a:p>
            <a:pPr marL="0" indent="0">
              <a:buNone/>
            </a:pPr>
            <a:endParaRPr lang="nb-NO" sz="2400" b="1" dirty="0"/>
          </a:p>
          <a:p>
            <a:pPr marL="0" indent="0">
              <a:buNone/>
            </a:pPr>
            <a:r>
              <a:rPr lang="nb-NO" sz="2400" b="1" dirty="0"/>
              <a:t>Elevsamtale</a:t>
            </a:r>
          </a:p>
          <a:p>
            <a:pPr marL="571500" lvl="1" indent="-342900">
              <a:buFont typeface="Courier New" panose="020B0604020202020204" pitchFamily="34" charset="0"/>
              <a:buChar char="o"/>
            </a:pPr>
            <a:r>
              <a:rPr lang="nb-NO" dirty="0"/>
              <a:t>Kontaktlærer to ganger i året om trivsel, faglig- og sosial utvikling </a:t>
            </a:r>
          </a:p>
          <a:p>
            <a:pPr marL="0" indent="0">
              <a:buNone/>
            </a:pPr>
            <a:r>
              <a:rPr lang="nb-NO" sz="2400" b="1" dirty="0"/>
              <a:t>Utviklingssamtale</a:t>
            </a:r>
            <a:r>
              <a:rPr lang="nb-NO" sz="2400" dirty="0"/>
              <a:t> </a:t>
            </a:r>
            <a:endParaRPr lang="nb-NO" dirty="0"/>
          </a:p>
          <a:p>
            <a:pPr marL="514350" lvl="1" indent="-285750">
              <a:buFont typeface="Courier New" panose="020B0604020202020204" pitchFamily="34" charset="0"/>
              <a:buChar char="o"/>
            </a:pPr>
            <a:r>
              <a:rPr lang="nb-NO" dirty="0"/>
              <a:t>Kontaktlærer to ganger i året om trivsel, faglig- og sosial utvikling</a:t>
            </a:r>
            <a:br>
              <a:rPr lang="nb-NO" dirty="0"/>
            </a:br>
            <a:endParaRPr lang="nb-NO" dirty="0"/>
          </a:p>
          <a:p>
            <a:pPr marL="228600" lvl="1" indent="0">
              <a:buNone/>
            </a:pPr>
            <a:r>
              <a:rPr lang="nb-NO" b="1" dirty="0"/>
              <a:t>Samarbeidsmøter på enkeltnivå er 1.gang i halvåret.</a:t>
            </a:r>
          </a:p>
          <a:p>
            <a:pPr marL="0" indent="0">
              <a:buNone/>
            </a:pPr>
            <a:r>
              <a:rPr lang="nb-NO" sz="2400" b="1" dirty="0"/>
              <a:t>Kartleggingsprøver</a:t>
            </a:r>
          </a:p>
          <a:p>
            <a:pPr marL="571500" lvl="1" indent="-342900">
              <a:buFont typeface="Courier New" panose="020B0604020202020204" pitchFamily="34" charset="0"/>
              <a:buChar char="o"/>
            </a:pPr>
            <a:r>
              <a:rPr lang="nb-NO" sz="2100" dirty="0"/>
              <a:t>Lesing - Regning- Engelsk- IKT- leseprøver-   nasjonale prøver -  naturfag - overgangsprøver</a:t>
            </a:r>
            <a:endParaRPr lang="nb-NO" dirty="0"/>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382520" y="961611"/>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2064005842"/>
              </p:ext>
            </p:extLst>
          </p:nvPr>
        </p:nvGraphicFramePr>
        <p:xfrm>
          <a:off x="808038" y="2325992"/>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13901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97163B-6C88-6534-7C13-DBD2BD55F5E9}"/>
              </a:ext>
            </a:extLst>
          </p:cNvPr>
          <p:cNvSpPr>
            <a:spLocks noGrp="1"/>
          </p:cNvSpPr>
          <p:nvPr>
            <p:ph type="title"/>
          </p:nvPr>
        </p:nvSpPr>
        <p:spPr/>
        <p:txBody>
          <a:bodyPr/>
          <a:lstStyle/>
          <a:p>
            <a:r>
              <a:rPr lang="nb-NO" dirty="0"/>
              <a:t>7.trinn</a:t>
            </a:r>
          </a:p>
        </p:txBody>
      </p:sp>
      <p:sp>
        <p:nvSpPr>
          <p:cNvPr id="3" name="Plassholder for innhold 2">
            <a:extLst>
              <a:ext uri="{FF2B5EF4-FFF2-40B4-BE49-F238E27FC236}">
                <a16:creationId xmlns:a16="http://schemas.microsoft.com/office/drawing/2014/main" id="{9C406051-FFC7-4EE6-2BFB-FC7896409918}"/>
              </a:ext>
            </a:extLst>
          </p:cNvPr>
          <p:cNvSpPr>
            <a:spLocks noGrp="1"/>
          </p:cNvSpPr>
          <p:nvPr>
            <p:ph idx="1"/>
          </p:nvPr>
        </p:nvSpPr>
        <p:spPr/>
        <p:txBody>
          <a:bodyPr/>
          <a:lstStyle/>
          <a:p>
            <a:r>
              <a:rPr lang="nb-NO" dirty="0"/>
              <a:t>Dette er tiden å koble seg på- det er lettere å møte på ungdomsårene hvis dere er samsnakket og at det er lavterskel for å ta kontakt- </a:t>
            </a:r>
          </a:p>
          <a:p>
            <a:r>
              <a:rPr lang="nb-NO" dirty="0"/>
              <a:t>Overgangen til 8.trinn</a:t>
            </a:r>
          </a:p>
        </p:txBody>
      </p:sp>
    </p:spTree>
    <p:extLst>
      <p:ext uri="{BB962C8B-B14F-4D97-AF65-F5344CB8AC3E}">
        <p14:creationId xmlns:p14="http://schemas.microsoft.com/office/powerpoint/2010/main" val="50281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F9794A-DAE5-BF93-FAB1-F11EE72CA34F}"/>
              </a:ext>
            </a:extLst>
          </p:cNvPr>
          <p:cNvSpPr>
            <a:spLocks noGrp="1"/>
          </p:cNvSpPr>
          <p:nvPr>
            <p:ph type="title"/>
          </p:nvPr>
        </p:nvSpPr>
        <p:spPr/>
        <p:txBody>
          <a:bodyPr/>
          <a:lstStyle/>
          <a:p>
            <a:r>
              <a:rPr lang="nb-NO" dirty="0"/>
              <a:t>Spørsmål?</a:t>
            </a:r>
          </a:p>
        </p:txBody>
      </p:sp>
      <p:pic>
        <p:nvPicPr>
          <p:cNvPr id="4" name="Plassholder for innhold 3" descr="Opp-ned spørsmålstegn – hvordan gjør man det?">
            <a:extLst>
              <a:ext uri="{FF2B5EF4-FFF2-40B4-BE49-F238E27FC236}">
                <a16:creationId xmlns:a16="http://schemas.microsoft.com/office/drawing/2014/main" id="{2FBACA38-E7D5-5A9A-32FA-1FD69B16BAC9}"/>
              </a:ext>
            </a:extLst>
          </p:cNvPr>
          <p:cNvPicPr>
            <a:picLocks noGrp="1" noChangeAspect="1"/>
          </p:cNvPicPr>
          <p:nvPr>
            <p:ph idx="1"/>
          </p:nvPr>
        </p:nvPicPr>
        <p:blipFill>
          <a:blip r:embed="rId2"/>
          <a:stretch>
            <a:fillRect/>
          </a:stretch>
        </p:blipFill>
        <p:spPr>
          <a:xfrm>
            <a:off x="2558256" y="2019300"/>
            <a:ext cx="6858000" cy="4114800"/>
          </a:xfrm>
          <a:prstGeom prst="rect">
            <a:avLst/>
          </a:prstGeom>
        </p:spPr>
      </p:pic>
    </p:spTree>
    <p:extLst>
      <p:ext uri="{BB962C8B-B14F-4D97-AF65-F5344CB8AC3E}">
        <p14:creationId xmlns:p14="http://schemas.microsoft.com/office/powerpoint/2010/main" val="1832560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
            <a:extLst>
              <a:ext uri="{FF2B5EF4-FFF2-40B4-BE49-F238E27FC236}">
                <a16:creationId xmlns:a16="http://schemas.microsoft.com/office/drawing/2014/main" id="{706662E8-285C-4FBD-9E3A-0D939A39C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529" y="3026358"/>
            <a:ext cx="3745582" cy="3917703"/>
          </a:xfrm>
          <a:custGeom>
            <a:avLst/>
            <a:gdLst>
              <a:gd name="connsiteX0" fmla="*/ 0 w 1369143"/>
              <a:gd name="connsiteY0" fmla="*/ 0 h 1229160"/>
              <a:gd name="connsiteX1" fmla="*/ 1369143 w 1369143"/>
              <a:gd name="connsiteY1" fmla="*/ 0 h 1229160"/>
              <a:gd name="connsiteX2" fmla="*/ 1369143 w 1369143"/>
              <a:gd name="connsiteY2" fmla="*/ 1229160 h 1229160"/>
              <a:gd name="connsiteX3" fmla="*/ 0 w 1369143"/>
              <a:gd name="connsiteY3" fmla="*/ 1229160 h 1229160"/>
              <a:gd name="connsiteX4" fmla="*/ 0 w 1369143"/>
              <a:gd name="connsiteY4" fmla="*/ 0 h 1229160"/>
              <a:gd name="connsiteX0" fmla="*/ 0 w 1369143"/>
              <a:gd name="connsiteY0" fmla="*/ 0 h 1229160"/>
              <a:gd name="connsiteX1" fmla="*/ 1369143 w 1369143"/>
              <a:gd name="connsiteY1" fmla="*/ 0 h 1229160"/>
              <a:gd name="connsiteX2" fmla="*/ 0 w 1369143"/>
              <a:gd name="connsiteY2" fmla="*/ 1229160 h 1229160"/>
              <a:gd name="connsiteX3" fmla="*/ 0 w 1369143"/>
              <a:gd name="connsiteY3" fmla="*/ 0 h 1229160"/>
            </a:gdLst>
            <a:ahLst/>
            <a:cxnLst>
              <a:cxn ang="0">
                <a:pos x="connsiteX0" y="connsiteY0"/>
              </a:cxn>
              <a:cxn ang="0">
                <a:pos x="connsiteX1" y="connsiteY1"/>
              </a:cxn>
              <a:cxn ang="0">
                <a:pos x="connsiteX2" y="connsiteY2"/>
              </a:cxn>
              <a:cxn ang="0">
                <a:pos x="connsiteX3" y="connsiteY3"/>
              </a:cxn>
            </a:cxnLst>
            <a:rect l="l" t="t" r="r" b="b"/>
            <a:pathLst>
              <a:path w="1369143" h="1229160">
                <a:moveTo>
                  <a:pt x="0" y="0"/>
                </a:moveTo>
                <a:lnTo>
                  <a:pt x="1369143" y="0"/>
                </a:lnTo>
                <a:lnTo>
                  <a:pt x="0" y="1229160"/>
                </a:lnTo>
                <a:lnTo>
                  <a:pt x="0" y="0"/>
                </a:lnTo>
                <a:close/>
              </a:path>
            </a:pathLst>
          </a:custGeom>
          <a:solidFill>
            <a:schemeClr val="accent1">
              <a:lumMod val="20000"/>
              <a:lumOff val="8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8122AAB-7FA3-4370-B5C4-2CBCAE513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29" y="3026358"/>
            <a:ext cx="3745582" cy="3917703"/>
          </a:xfrm>
          <a:custGeom>
            <a:avLst/>
            <a:gdLst>
              <a:gd name="connsiteX0" fmla="*/ 3745582 w 3745582"/>
              <a:gd name="connsiteY0" fmla="*/ 0 h 3917703"/>
              <a:gd name="connsiteX1" fmla="*/ 3745582 w 3745582"/>
              <a:gd name="connsiteY1" fmla="*/ 3917703 h 3917703"/>
              <a:gd name="connsiteX2" fmla="*/ 0 w 3745582"/>
              <a:gd name="connsiteY2" fmla="*/ 3917703 h 3917703"/>
            </a:gdLst>
            <a:ahLst/>
            <a:cxnLst>
              <a:cxn ang="0">
                <a:pos x="connsiteX0" y="connsiteY0"/>
              </a:cxn>
              <a:cxn ang="0">
                <a:pos x="connsiteX1" y="connsiteY1"/>
              </a:cxn>
              <a:cxn ang="0">
                <a:pos x="connsiteX2" y="connsiteY2"/>
              </a:cxn>
            </a:cxnLst>
            <a:rect l="l" t="t" r="r" b="b"/>
            <a:pathLst>
              <a:path w="3745582" h="3917703">
                <a:moveTo>
                  <a:pt x="3745582" y="0"/>
                </a:moveTo>
                <a:lnTo>
                  <a:pt x="3745582" y="3917703"/>
                </a:lnTo>
                <a:lnTo>
                  <a:pt x="0" y="3917703"/>
                </a:lnTo>
                <a:close/>
              </a:path>
            </a:pathLst>
          </a:custGeom>
          <a:blipFill dpi="0" rotWithShape="0">
            <a:blip>
              <a:alphaModFix amt="99000"/>
              <a:extLst>
                <a:ext uri="{96DAC541-7B7A-43D3-8B79-37D633B846F1}">
                  <asvg:svgBlip xmlns:asvg="http://schemas.microsoft.com/office/drawing/2016/SVG/main" r:embed="rId2"/>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7D91886A-5711-490B-85D0-6915F4920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7185" y="558906"/>
            <a:ext cx="10208356" cy="5226718"/>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5F7DF15-1DB2-44E2-79EA-9D16659353B0}"/>
              </a:ext>
            </a:extLst>
          </p:cNvPr>
          <p:cNvPicPr>
            <a:picLocks noChangeAspect="1"/>
          </p:cNvPicPr>
          <p:nvPr/>
        </p:nvPicPr>
        <p:blipFill>
          <a:blip r:embed="rId3"/>
          <a:srcRect r="-1" b="11479"/>
          <a:stretch>
            <a:fillRect/>
          </a:stretch>
        </p:blipFill>
        <p:spPr>
          <a:xfrm>
            <a:off x="807294" y="813968"/>
            <a:ext cx="10622150" cy="5242029"/>
          </a:xfrm>
          <a:prstGeom prst="rect">
            <a:avLst/>
          </a:prstGeom>
          <a:effectLst>
            <a:outerShdw dist="165100" dir="8400000" algn="bl" rotWithShape="0">
              <a:schemeClr val="tx1"/>
            </a:outerShdw>
          </a:effectLst>
        </p:spPr>
      </p:pic>
    </p:spTree>
    <p:extLst>
      <p:ext uri="{BB962C8B-B14F-4D97-AF65-F5344CB8AC3E}">
        <p14:creationId xmlns:p14="http://schemas.microsoft.com/office/powerpoint/2010/main" val="395225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DF38-5A86-45FB-84AD-0BC854D9D6E9}"/>
              </a:ext>
            </a:extLst>
          </p:cNvPr>
          <p:cNvSpPr>
            <a:spLocks noGrp="1"/>
          </p:cNvSpPr>
          <p:nvPr>
            <p:ph type="title"/>
          </p:nvPr>
        </p:nvSpPr>
        <p:spPr/>
        <p:txBody>
          <a:bodyPr/>
          <a:lstStyle/>
          <a:p>
            <a:r>
              <a:rPr lang="en-US" dirty="0"/>
              <a:t>Da </a:t>
            </a:r>
            <a:r>
              <a:rPr lang="en-US" dirty="0" err="1"/>
              <a:t>går</a:t>
            </a:r>
            <a:r>
              <a:rPr lang="en-US" dirty="0"/>
              <a:t> </a:t>
            </a:r>
            <a:r>
              <a:rPr lang="en-US" dirty="0" err="1"/>
              <a:t>ferden</a:t>
            </a:r>
            <a:r>
              <a:rPr lang="en-US" dirty="0"/>
              <a:t> </a:t>
            </a:r>
            <a:r>
              <a:rPr lang="en-US" dirty="0" err="1"/>
              <a:t>videre</a:t>
            </a:r>
            <a:r>
              <a:rPr lang="en-US" dirty="0"/>
              <a:t> </a:t>
            </a:r>
            <a:r>
              <a:rPr lang="en-US" dirty="0" err="1"/>
              <a:t>til</a:t>
            </a:r>
            <a:r>
              <a:rPr lang="en-US" dirty="0"/>
              <a:t> </a:t>
            </a:r>
            <a:r>
              <a:rPr lang="en-US" dirty="0" err="1"/>
              <a:t>klasserom</a:t>
            </a:r>
          </a:p>
        </p:txBody>
      </p:sp>
      <p:sp>
        <p:nvSpPr>
          <p:cNvPr id="3" name="Content Placeholder 2">
            <a:extLst>
              <a:ext uri="{FF2B5EF4-FFF2-40B4-BE49-F238E27FC236}">
                <a16:creationId xmlns:a16="http://schemas.microsoft.com/office/drawing/2014/main" id="{C5F093C7-EA36-9DD8-58CE-4A40392BDBB4}"/>
              </a:ext>
            </a:extLst>
          </p:cNvPr>
          <p:cNvSpPr>
            <a:spLocks noGrp="1"/>
          </p:cNvSpPr>
          <p:nvPr>
            <p:ph idx="1"/>
          </p:nvPr>
        </p:nvSpPr>
        <p:spPr/>
        <p:txBody>
          <a:bodyPr vert="horz" lIns="91440" tIns="45720" rIns="91440" bIns="45720" rtlCol="0" anchor="t">
            <a:normAutofit/>
          </a:bodyPr>
          <a:lstStyle/>
          <a:p>
            <a:endParaRPr lang="en-US"/>
          </a:p>
          <a:p>
            <a:endParaRPr lang="en-US" dirty="0"/>
          </a:p>
          <a:p>
            <a:r>
              <a:rPr lang="en-US" dirty="0"/>
              <a:t>Ha et </a:t>
            </a:r>
            <a:r>
              <a:rPr lang="en-US" dirty="0" err="1"/>
              <a:t>fint</a:t>
            </a:r>
            <a:r>
              <a:rPr lang="en-US" dirty="0"/>
              <a:t> </a:t>
            </a:r>
            <a:r>
              <a:rPr lang="en-US" dirty="0" err="1"/>
              <a:t>foreldremøte</a:t>
            </a:r>
            <a:r>
              <a:rPr lang="en-US" dirty="0"/>
              <a:t> :)</a:t>
            </a:r>
          </a:p>
        </p:txBody>
      </p:sp>
    </p:spTree>
    <p:extLst>
      <p:ext uri="{BB962C8B-B14F-4D97-AF65-F5344CB8AC3E}">
        <p14:creationId xmlns:p14="http://schemas.microsoft.com/office/powerpoint/2010/main" val="2903267392"/>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Props1.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2.xml><?xml version="1.0" encoding="utf-8"?>
<ds:datastoreItem xmlns:ds="http://schemas.openxmlformats.org/officeDocument/2006/customXml" ds:itemID="{45DE877D-41A0-400A-AF5A-8769EBF10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58e62-95a9-420f-be02-025f39a9b2f3"/>
    <ds:schemaRef ds:uri="405d8329-b1fe-44d6-8419-6f7b85b7f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60FAF4-0077-4B35-A189-4C85B0D97438}">
  <ds:schemaRefs>
    <ds:schemaRef ds:uri="http://schemas.microsoft.com/office/infopath/2007/PartnerControls"/>
    <ds:schemaRef ds:uri="72d58e62-95a9-420f-be02-025f39a9b2f3"/>
    <ds:schemaRef ds:uri="http://www.w3.org/XML/1998/namespace"/>
    <ds:schemaRef ds:uri="http://schemas.microsoft.com/office/2006/metadata/properties"/>
    <ds:schemaRef ds:uri="http://purl.org/dc/dcmitype/"/>
    <ds:schemaRef ds:uri="http://purl.org/dc/elements/1.1/"/>
    <ds:schemaRef ds:uri="http://schemas.microsoft.com/office/2006/documentManagement/types"/>
    <ds:schemaRef ds:uri="http://schemas.openxmlformats.org/package/2006/metadata/core-properties"/>
    <ds:schemaRef ds:uri="405d8329-b1fe-44d6-8419-6f7b85b7fafa"/>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7190</TotalTime>
  <Words>633</Words>
  <Application>Microsoft Office PowerPoint</Application>
  <PresentationFormat>Widescreen</PresentationFormat>
  <Paragraphs>90</Paragraphs>
  <Slides>13</Slides>
  <Notes>1</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13</vt:i4>
      </vt:variant>
    </vt:vector>
  </HeadingPairs>
  <TitlesOfParts>
    <vt:vector size="20" baseType="lpstr">
      <vt:lpstr>Arial</vt:lpstr>
      <vt:lpstr>Arial,Sans-Serif</vt:lpstr>
      <vt:lpstr>Avenir Next LT Pro</vt:lpstr>
      <vt:lpstr>Avenir Next LT Pro Light</vt:lpstr>
      <vt:lpstr>Calibri</vt:lpstr>
      <vt:lpstr>Courier New</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Lesing er et av våre viktigste satsningsområder. </vt:lpstr>
      <vt:lpstr>Å lese LITT  gir stor  positiv effekt</vt:lpstr>
      <vt:lpstr>7.trinn</vt:lpstr>
      <vt:lpstr>Spørsmål?</vt:lpstr>
      <vt:lpstr>PowerPoint-presentasjon</vt:lpstr>
      <vt:lpstr>Da går ferden videre til klasserom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Carine Holt</cp:lastModifiedBy>
  <cp:revision>186</cp:revision>
  <dcterms:created xsi:type="dcterms:W3CDTF">2013-07-15T20:26:40Z</dcterms:created>
  <dcterms:modified xsi:type="dcterms:W3CDTF">2026-09-25T09:43:54Z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